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7" r:id="rId2"/>
    <p:sldId id="256" r:id="rId3"/>
    <p:sldId id="257" r:id="rId4"/>
    <p:sldId id="277" r:id="rId5"/>
    <p:sldId id="258" r:id="rId6"/>
    <p:sldId id="275" r:id="rId7"/>
    <p:sldId id="278" r:id="rId8"/>
    <p:sldId id="271" r:id="rId9"/>
    <p:sldId id="279" r:id="rId10"/>
    <p:sldId id="260" r:id="rId11"/>
    <p:sldId id="263" r:id="rId12"/>
    <p:sldId id="264" r:id="rId13"/>
    <p:sldId id="269" r:id="rId14"/>
    <p:sldId id="270" r:id="rId15"/>
    <p:sldId id="265" r:id="rId16"/>
    <p:sldId id="280" r:id="rId17"/>
    <p:sldId id="281" r:id="rId18"/>
    <p:sldId id="276" r:id="rId1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E7F57E-DB1A-46EE-BBF5-EF283C898116}" type="datetimeFigureOut">
              <a:rPr lang="nl-NL" smtClean="0"/>
              <a:pPr/>
              <a:t>10-2-2017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CB7D83-8B35-423A-9D58-AD8AEF4E148C}" type="slidenum">
              <a:rPr lang="nl-NL" smtClean="0"/>
              <a:pPr/>
              <a:t>‹nr.›</a:t>
            </a:fld>
            <a:endParaRPr lang="nl-NL"/>
          </a:p>
        </p:txBody>
      </p:sp>
    </p:spTree>
    <p:extLst>
      <p:ext uri="{BB962C8B-B14F-4D97-AF65-F5344CB8AC3E}">
        <p14:creationId xmlns="" xmlns:p14="http://schemas.microsoft.com/office/powerpoint/2010/main" val="3416814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nl-NL" smtClean="0"/>
              <a:t>Klik om de stijl te bewerken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C21CF37-E308-47CD-B8CD-D8A196954067}" type="datetimeFigureOut">
              <a:rPr lang="nl-NL" smtClean="0"/>
              <a:pPr/>
              <a:t>10-2-2017</a:t>
            </a:fld>
            <a:endParaRPr lang="nl-N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nl-N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0D81351-19C6-4169-8FDB-D5FAB089E9F0}" type="slidenum">
              <a:rPr lang="nl-NL" smtClean="0"/>
              <a:pPr/>
              <a:t>‹nr.›</a:t>
            </a:fld>
            <a:endParaRPr lang="nl-N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C21CF37-E308-47CD-B8CD-D8A196954067}" type="datetimeFigureOut">
              <a:rPr lang="nl-NL" smtClean="0"/>
              <a:pPr/>
              <a:t>10-2-2017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D81351-19C6-4169-8FDB-D5FAB089E9F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nl-NL" smtClean="0"/>
              <a:t>Klik om de stijl te bewerken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C21CF37-E308-47CD-B8CD-D8A196954067}" type="datetimeFigureOut">
              <a:rPr lang="nl-NL" smtClean="0"/>
              <a:pPr/>
              <a:t>10-2-2017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D81351-19C6-4169-8FDB-D5FAB089E9F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6C21CF37-E308-47CD-B8CD-D8A196954067}" type="datetimeFigureOut">
              <a:rPr lang="nl-NL" smtClean="0"/>
              <a:pPr/>
              <a:t>10-2-2017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D81351-19C6-4169-8FDB-D5FAB089E9F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nl-NL" smtClean="0"/>
              <a:t>Klik om de stijl te bewerken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6C21CF37-E308-47CD-B8CD-D8A196954067}" type="datetimeFigureOut">
              <a:rPr lang="nl-NL" smtClean="0"/>
              <a:pPr/>
              <a:t>10-2-2017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D81351-19C6-4169-8FDB-D5FAB089E9F0}"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Date Placeholder 4"/>
          <p:cNvSpPr>
            <a:spLocks noGrp="1"/>
          </p:cNvSpPr>
          <p:nvPr>
            <p:ph type="dt" sz="half" idx="10"/>
          </p:nvPr>
        </p:nvSpPr>
        <p:spPr/>
        <p:txBody>
          <a:bodyPr/>
          <a:lstStyle/>
          <a:p>
            <a:fld id="{6C21CF37-E308-47CD-B8CD-D8A196954067}" type="datetimeFigureOut">
              <a:rPr lang="nl-NL" smtClean="0"/>
              <a:pPr/>
              <a:t>10-2-2017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0D81351-19C6-4169-8FDB-D5FAB089E9F0}" type="slidenum">
              <a:rPr lang="nl-NL" smtClean="0"/>
              <a:pPr/>
              <a:t>‹nr.›</a:t>
            </a:fld>
            <a:endParaRPr lang="nl-NL"/>
          </a:p>
        </p:txBody>
      </p:sp>
      <p:sp>
        <p:nvSpPr>
          <p:cNvPr id="9" name="Content Placeholder 8"/>
          <p:cNvSpPr>
            <a:spLocks noGrp="1"/>
          </p:cNvSpPr>
          <p:nvPr>
            <p:ph sz="quarter" idx="13"/>
          </p:nvPr>
        </p:nvSpPr>
        <p:spPr>
          <a:xfrm>
            <a:off x="1042416" y="2313432"/>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6C21CF37-E308-47CD-B8CD-D8A196954067}" type="datetimeFigureOut">
              <a:rPr lang="nl-NL" smtClean="0"/>
              <a:pPr/>
              <a:t>10-2-2017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0D81351-19C6-4169-8FDB-D5FAB089E9F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6C21CF37-E308-47CD-B8CD-D8A196954067}" type="datetimeFigureOut">
              <a:rPr lang="nl-NL" smtClean="0"/>
              <a:pPr/>
              <a:t>10-2-2017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0D81351-19C6-4169-8FDB-D5FAB089E9F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1CF37-E308-47CD-B8CD-D8A196954067}" type="datetimeFigureOut">
              <a:rPr lang="nl-NL" smtClean="0"/>
              <a:pPr/>
              <a:t>10-2-2017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0D81351-19C6-4169-8FDB-D5FAB089E9F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C21CF37-E308-47CD-B8CD-D8A196954067}" type="datetimeFigureOut">
              <a:rPr lang="nl-NL" smtClean="0"/>
              <a:pPr/>
              <a:t>10-2-2017</a:t>
            </a:fld>
            <a:endParaRPr lang="nl-NL"/>
          </a:p>
        </p:txBody>
      </p:sp>
      <p:sp>
        <p:nvSpPr>
          <p:cNvPr id="7" name="Slide Number Placeholder 6"/>
          <p:cNvSpPr>
            <a:spLocks noGrp="1"/>
          </p:cNvSpPr>
          <p:nvPr>
            <p:ph type="sldNum" sz="quarter" idx="12"/>
          </p:nvPr>
        </p:nvSpPr>
        <p:spPr/>
        <p:txBody>
          <a:bodyPr/>
          <a:lstStyle/>
          <a:p>
            <a:fld id="{80D81351-19C6-4169-8FDB-D5FAB089E9F0}" type="slidenum">
              <a:rPr lang="nl-NL" smtClean="0"/>
              <a:pPr/>
              <a:t>‹nr.›</a:t>
            </a:fld>
            <a:endParaRPr lang="nl-N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nl-NL" smtClean="0"/>
              <a:t>Klik om de stijl te bewerken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nl-NL" smtClean="0"/>
              <a:t>Klik om de stijl te bewerken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6C21CF37-E308-47CD-B8CD-D8A196954067}" type="datetimeFigureOut">
              <a:rPr lang="nl-NL" smtClean="0"/>
              <a:pPr/>
              <a:t>10-2-2017</a:t>
            </a:fld>
            <a:endParaRPr lang="nl-N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7" name="Slide Number Placeholder 6"/>
          <p:cNvSpPr>
            <a:spLocks noGrp="1"/>
          </p:cNvSpPr>
          <p:nvPr>
            <p:ph type="sldNum" sz="quarter" idx="12"/>
          </p:nvPr>
        </p:nvSpPr>
        <p:spPr/>
        <p:txBody>
          <a:bodyPr/>
          <a:lstStyle/>
          <a:p>
            <a:fld id="{80D81351-19C6-4169-8FDB-D5FAB089E9F0}"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C21CF37-E308-47CD-B8CD-D8A196954067}" type="datetimeFigureOut">
              <a:rPr lang="nl-NL" smtClean="0"/>
              <a:pPr/>
              <a:t>10-2-2017</a:t>
            </a:fld>
            <a:endParaRPr lang="nl-N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0D81351-19C6-4169-8FDB-D5FAB089E9F0}"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788024" y="2852936"/>
            <a:ext cx="3313355" cy="1702160"/>
          </a:xfrm>
        </p:spPr>
        <p:txBody>
          <a:bodyPr/>
          <a:lstStyle/>
          <a:p>
            <a:r>
              <a:rPr lang="nl-NL" b="1" dirty="0" smtClean="0">
                <a:solidFill>
                  <a:schemeClr val="tx1"/>
                </a:solidFill>
                <a:latin typeface="Bookman Old Style" panose="02050604050505020204" pitchFamily="18" charset="0"/>
              </a:rPr>
              <a:t>Ton de Jong</a:t>
            </a:r>
            <a:endParaRPr lang="nl-NL" b="1" dirty="0">
              <a:solidFill>
                <a:schemeClr val="tx1"/>
              </a:solidFill>
              <a:latin typeface="Bookman Old Style" panose="02050604050505020204" pitchFamily="18" charset="0"/>
            </a:endParaRP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 xmlns:p14="http://schemas.microsoft.com/office/powerpoint/2010/main" val="2480132461"/>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marL="68580" indent="0">
              <a:buNone/>
            </a:pPr>
            <a:endParaRPr lang="nl-NL" sz="9600" b="1" dirty="0" smtClean="0"/>
          </a:p>
          <a:p>
            <a:pPr marL="68580" indent="0">
              <a:buNone/>
            </a:pPr>
            <a:r>
              <a:rPr lang="nl-NL" sz="9600" b="1" dirty="0"/>
              <a:t> </a:t>
            </a:r>
            <a:r>
              <a:rPr lang="nl-NL" sz="9600" b="1" dirty="0" smtClean="0"/>
              <a:t>  </a:t>
            </a:r>
            <a:r>
              <a:rPr lang="nl-NL" sz="9600" b="1" dirty="0" smtClean="0">
                <a:latin typeface="Arial" pitchFamily="34" charset="0"/>
                <a:cs typeface="Arial" pitchFamily="34" charset="0"/>
              </a:rPr>
              <a:t>N</a:t>
            </a:r>
          </a:p>
          <a:p>
            <a:pPr marL="68580" indent="0">
              <a:buNone/>
            </a:pPr>
            <a:r>
              <a:rPr lang="nl-NL" sz="9600" b="1" dirty="0" smtClean="0">
                <a:solidFill>
                  <a:schemeClr val="tx1"/>
                </a:solidFill>
                <a:latin typeface="Bookman Old Style" panose="02050604050505020204" pitchFamily="18" charset="0"/>
              </a:rPr>
              <a:t>  </a:t>
            </a:r>
            <a:endParaRPr lang="nl-NL" sz="2200" dirty="0" smtClean="0">
              <a:solidFill>
                <a:schemeClr val="tx1"/>
              </a:solidFill>
              <a:latin typeface="Bookman Old Style" panose="02050604050505020204" pitchFamily="18" charset="0"/>
            </a:endParaRPr>
          </a:p>
          <a:p>
            <a:pPr marL="68580" indent="0">
              <a:buNone/>
            </a:pPr>
            <a:endParaRPr lang="nl-NL" sz="9600" b="1" dirty="0"/>
          </a:p>
        </p:txBody>
      </p:sp>
      <p:sp>
        <p:nvSpPr>
          <p:cNvPr id="3" name="Titel 2"/>
          <p:cNvSpPr>
            <a:spLocks noGrp="1"/>
          </p:cNvSpPr>
          <p:nvPr>
            <p:ph type="title"/>
          </p:nvPr>
        </p:nvSpPr>
        <p:spPr>
          <a:xfrm>
            <a:off x="5004048" y="836712"/>
            <a:ext cx="2608309" cy="432048"/>
          </a:xfrm>
        </p:spPr>
        <p:txBody>
          <a:bodyPr>
            <a:normAutofit fontScale="90000"/>
          </a:bodyPr>
          <a:lstStyle/>
          <a:p>
            <a:r>
              <a:rPr lang="nl-NL" dirty="0" smtClean="0">
                <a:solidFill>
                  <a:schemeClr val="tx1"/>
                </a:solidFill>
                <a:latin typeface="Bookman Old Style" panose="02050604050505020204" pitchFamily="18" charset="0"/>
              </a:rPr>
              <a:t>     </a:t>
            </a:r>
            <a:r>
              <a:rPr lang="nl-NL" dirty="0" smtClean="0">
                <a:solidFill>
                  <a:schemeClr val="tx1"/>
                </a:solidFill>
                <a:latin typeface="Arial" pitchFamily="34" charset="0"/>
                <a:cs typeface="Arial" pitchFamily="34" charset="0"/>
              </a:rPr>
              <a:t>Stikstof</a:t>
            </a:r>
            <a:endParaRPr lang="nl-NL" dirty="0">
              <a:solidFill>
                <a:schemeClr val="tx1"/>
              </a:solidFill>
              <a:latin typeface="Arial" pitchFamily="34" charset="0"/>
              <a:cs typeface="Arial" pitchFamily="34" charset="0"/>
            </a:endParaRPr>
          </a:p>
        </p:txBody>
      </p:sp>
      <p:sp>
        <p:nvSpPr>
          <p:cNvPr id="4" name="Tijdelijke aanduiding voor tekst 3"/>
          <p:cNvSpPr>
            <a:spLocks noGrp="1"/>
          </p:cNvSpPr>
          <p:nvPr>
            <p:ph type="body" sz="half" idx="2"/>
          </p:nvPr>
        </p:nvSpPr>
        <p:spPr>
          <a:xfrm>
            <a:off x="4736592" y="1556792"/>
            <a:ext cx="3298784" cy="4098106"/>
          </a:xfrm>
        </p:spPr>
        <p:txBody>
          <a:bodyPr>
            <a:normAutofit fontScale="85000" lnSpcReduction="20000"/>
          </a:bodyPr>
          <a:lstStyle/>
          <a:p>
            <a:r>
              <a:rPr lang="nl-NL" sz="1900" b="1" dirty="0" smtClean="0">
                <a:latin typeface="Arial" pitchFamily="34" charset="0"/>
                <a:cs typeface="Arial" pitchFamily="34" charset="0"/>
              </a:rPr>
              <a:t>Nodig voor alle groene delen en algemene ontwikkeling van de plant en stelt het verouderingsproces uit.</a:t>
            </a:r>
            <a:endParaRPr lang="nl-NL" sz="1900" dirty="0" smtClean="0">
              <a:latin typeface="Arial" pitchFamily="34" charset="0"/>
              <a:cs typeface="Arial" pitchFamily="34" charset="0"/>
            </a:endParaRPr>
          </a:p>
          <a:p>
            <a:r>
              <a:rPr lang="nl-NL" sz="1900" b="1" u="sng" dirty="0" smtClean="0">
                <a:latin typeface="Arial" pitchFamily="34" charset="0"/>
                <a:cs typeface="Arial" pitchFamily="34" charset="0"/>
              </a:rPr>
              <a:t>Te weinig</a:t>
            </a:r>
            <a:r>
              <a:rPr lang="nl-NL" sz="1900" b="1" dirty="0" smtClean="0">
                <a:latin typeface="Arial" pitchFamily="34" charset="0"/>
                <a:cs typeface="Arial" pitchFamily="34" charset="0"/>
              </a:rPr>
              <a:t> uit zich  in trage groei ( kan ook komen door te koud weer of te natte grond) kleur van de plant is lichtgroen of zelfs paars.</a:t>
            </a:r>
            <a:endParaRPr lang="nl-NL" sz="1900" dirty="0" smtClean="0">
              <a:latin typeface="Arial" pitchFamily="34" charset="0"/>
              <a:cs typeface="Arial" pitchFamily="34" charset="0"/>
            </a:endParaRPr>
          </a:p>
          <a:p>
            <a:r>
              <a:rPr lang="nl-NL" sz="1900" b="1" dirty="0" smtClean="0">
                <a:latin typeface="Arial" pitchFamily="34" charset="0"/>
                <a:cs typeface="Arial" pitchFamily="34" charset="0"/>
              </a:rPr>
              <a:t>Het verschil tussen te weinig N of kalk is moeilijk te zien.  Snelle oplossing is BLOEDMEEL geven.</a:t>
            </a:r>
            <a:endParaRPr lang="nl-NL" sz="1900" dirty="0" smtClean="0">
              <a:latin typeface="Arial" pitchFamily="34" charset="0"/>
              <a:cs typeface="Arial" pitchFamily="34" charset="0"/>
            </a:endParaRPr>
          </a:p>
          <a:p>
            <a:r>
              <a:rPr lang="nl-NL" sz="1900" b="1" u="sng" dirty="0" smtClean="0">
                <a:latin typeface="Arial" pitchFamily="34" charset="0"/>
                <a:cs typeface="Arial" pitchFamily="34" charset="0"/>
              </a:rPr>
              <a:t>Te veel</a:t>
            </a:r>
            <a:r>
              <a:rPr lang="nl-NL" sz="1900" b="1" dirty="0" smtClean="0">
                <a:latin typeface="Arial" pitchFamily="34" charset="0"/>
                <a:cs typeface="Arial" pitchFamily="34" charset="0"/>
              </a:rPr>
              <a:t> N is te zien door snelle krachtige scheut en bladontwikkeling. Planten worden dan vatbaarder voor diverse ziektes.</a:t>
            </a:r>
            <a:endParaRPr lang="nl-NL" sz="1900" dirty="0" smtClean="0">
              <a:latin typeface="Arial" pitchFamily="34" charset="0"/>
              <a:cs typeface="Arial" pitchFamily="34" charset="0"/>
            </a:endParaRPr>
          </a:p>
          <a:p>
            <a:endParaRPr lang="nl-NL" dirty="0"/>
          </a:p>
        </p:txBody>
      </p:sp>
    </p:spTree>
    <p:extLst>
      <p:ext uri="{BB962C8B-B14F-4D97-AF65-F5344CB8AC3E}">
        <p14:creationId xmlns="" xmlns:p14="http://schemas.microsoft.com/office/powerpoint/2010/main" val="1508685020"/>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marL="68580" indent="0">
              <a:buNone/>
            </a:pPr>
            <a:endParaRPr lang="nl-NL" sz="9600" b="1" dirty="0" smtClean="0"/>
          </a:p>
          <a:p>
            <a:pPr marL="68580" indent="0">
              <a:buNone/>
            </a:pPr>
            <a:r>
              <a:rPr lang="nl-NL" sz="9600" b="1" dirty="0" smtClean="0"/>
              <a:t>   P</a:t>
            </a:r>
            <a:endParaRPr lang="nl-NL" sz="9600" b="1" dirty="0"/>
          </a:p>
        </p:txBody>
      </p:sp>
      <p:sp>
        <p:nvSpPr>
          <p:cNvPr id="3" name="Titel 2"/>
          <p:cNvSpPr>
            <a:spLocks noGrp="1"/>
          </p:cNvSpPr>
          <p:nvPr>
            <p:ph type="title"/>
          </p:nvPr>
        </p:nvSpPr>
        <p:spPr>
          <a:xfrm>
            <a:off x="4716016" y="836712"/>
            <a:ext cx="3304572" cy="339518"/>
          </a:xfrm>
        </p:spPr>
        <p:txBody>
          <a:bodyPr>
            <a:normAutofit fontScale="90000"/>
          </a:bodyPr>
          <a:lstStyle/>
          <a:p>
            <a:r>
              <a:rPr lang="nl-NL" dirty="0" smtClean="0">
                <a:solidFill>
                  <a:schemeClr val="tx1"/>
                </a:solidFill>
                <a:latin typeface="Arial" pitchFamily="34" charset="0"/>
                <a:cs typeface="Arial" pitchFamily="34" charset="0"/>
              </a:rPr>
              <a:t>            Fosfor</a:t>
            </a:r>
            <a:endParaRPr lang="nl-NL" dirty="0">
              <a:solidFill>
                <a:schemeClr val="tx1"/>
              </a:solidFill>
              <a:latin typeface="Arial" pitchFamily="34" charset="0"/>
              <a:cs typeface="Arial" pitchFamily="34" charset="0"/>
            </a:endParaRPr>
          </a:p>
        </p:txBody>
      </p:sp>
      <p:sp>
        <p:nvSpPr>
          <p:cNvPr id="4" name="Tijdelijke aanduiding voor tekst 3"/>
          <p:cNvSpPr>
            <a:spLocks noGrp="1"/>
          </p:cNvSpPr>
          <p:nvPr>
            <p:ph type="body" sz="half" idx="2"/>
          </p:nvPr>
        </p:nvSpPr>
        <p:spPr>
          <a:xfrm>
            <a:off x="4736592" y="1556792"/>
            <a:ext cx="3298784" cy="4098106"/>
          </a:xfrm>
        </p:spPr>
        <p:txBody>
          <a:bodyPr>
            <a:normAutofit fontScale="92500" lnSpcReduction="20000"/>
          </a:bodyPr>
          <a:lstStyle/>
          <a:p>
            <a:r>
              <a:rPr lang="nl-NL" sz="2000" b="1" dirty="0" smtClean="0">
                <a:latin typeface="Arial" pitchFamily="34" charset="0"/>
                <a:cs typeface="Arial" pitchFamily="34" charset="0"/>
              </a:rPr>
              <a:t>Heeft als rol in de energievoorziening en zeker in de aanvang van de groei. (goede kieming, wortelontwikkeling, transport, voedingelementen)</a:t>
            </a:r>
            <a:endParaRPr lang="nl-NL" sz="2000" dirty="0" smtClean="0">
              <a:latin typeface="Arial" pitchFamily="34" charset="0"/>
              <a:cs typeface="Arial" pitchFamily="34" charset="0"/>
            </a:endParaRPr>
          </a:p>
          <a:p>
            <a:r>
              <a:rPr lang="nl-NL" sz="2000" b="1" u="sng" dirty="0" smtClean="0">
                <a:latin typeface="Arial" pitchFamily="34" charset="0"/>
                <a:cs typeface="Arial" pitchFamily="34" charset="0"/>
              </a:rPr>
              <a:t>Te weinig</a:t>
            </a:r>
            <a:r>
              <a:rPr lang="nl-NL" sz="2000" b="1" dirty="0" smtClean="0">
                <a:latin typeface="Arial" pitchFamily="34" charset="0"/>
                <a:cs typeface="Arial" pitchFamily="34" charset="0"/>
              </a:rPr>
              <a:t> is vooral te zien tijdens de bloei en purperachtige verkleuring en het wortelstelsel is minder ontwikkeld.</a:t>
            </a:r>
            <a:endParaRPr lang="nl-NL" sz="2000" dirty="0" smtClean="0">
              <a:latin typeface="Arial" pitchFamily="34" charset="0"/>
              <a:cs typeface="Arial" pitchFamily="34" charset="0"/>
            </a:endParaRPr>
          </a:p>
          <a:p>
            <a:r>
              <a:rPr lang="nl-NL" sz="2000" b="1" u="sng" dirty="0" smtClean="0">
                <a:latin typeface="Arial" pitchFamily="34" charset="0"/>
                <a:cs typeface="Arial" pitchFamily="34" charset="0"/>
              </a:rPr>
              <a:t>Te veel</a:t>
            </a:r>
            <a:r>
              <a:rPr lang="nl-NL" sz="2000" b="1" dirty="0" smtClean="0">
                <a:latin typeface="Arial" pitchFamily="34" charset="0"/>
                <a:cs typeface="Arial" pitchFamily="34" charset="0"/>
              </a:rPr>
              <a:t> wordt geuit door een latere oogst van het product.</a:t>
            </a:r>
            <a:endParaRPr lang="nl-NL" sz="2000" dirty="0" smtClean="0">
              <a:latin typeface="Arial" pitchFamily="34" charset="0"/>
              <a:cs typeface="Arial" pitchFamily="34" charset="0"/>
            </a:endParaRPr>
          </a:p>
          <a:p>
            <a:endParaRPr lang="nl-NL" dirty="0"/>
          </a:p>
        </p:txBody>
      </p:sp>
    </p:spTree>
    <p:extLst>
      <p:ext uri="{BB962C8B-B14F-4D97-AF65-F5344CB8AC3E}">
        <p14:creationId xmlns="" xmlns:p14="http://schemas.microsoft.com/office/powerpoint/2010/main" val="3773252818"/>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marL="68580" indent="0">
              <a:buNone/>
            </a:pPr>
            <a:endParaRPr lang="nl-NL" sz="9600" b="1" dirty="0" smtClean="0"/>
          </a:p>
          <a:p>
            <a:pPr marL="68580" indent="0">
              <a:buNone/>
            </a:pPr>
            <a:r>
              <a:rPr lang="nl-NL" sz="9600" b="1" dirty="0"/>
              <a:t> </a:t>
            </a:r>
            <a:r>
              <a:rPr lang="nl-NL" sz="9600" b="1" dirty="0" smtClean="0"/>
              <a:t>  K</a:t>
            </a:r>
            <a:endParaRPr lang="nl-NL" sz="9600" b="1" dirty="0"/>
          </a:p>
        </p:txBody>
      </p:sp>
      <p:sp>
        <p:nvSpPr>
          <p:cNvPr id="3" name="Titel 2"/>
          <p:cNvSpPr>
            <a:spLocks noGrp="1"/>
          </p:cNvSpPr>
          <p:nvPr>
            <p:ph type="title"/>
          </p:nvPr>
        </p:nvSpPr>
        <p:spPr>
          <a:xfrm>
            <a:off x="4788024" y="620689"/>
            <a:ext cx="3304572" cy="576064"/>
          </a:xfrm>
        </p:spPr>
        <p:txBody>
          <a:bodyPr/>
          <a:lstStyle/>
          <a:p>
            <a:r>
              <a:rPr lang="nl-NL" dirty="0" smtClean="0">
                <a:solidFill>
                  <a:schemeClr val="tx1"/>
                </a:solidFill>
                <a:latin typeface="Arial" pitchFamily="34" charset="0"/>
                <a:cs typeface="Arial" pitchFamily="34" charset="0"/>
              </a:rPr>
              <a:t>         Kalium</a:t>
            </a:r>
            <a:endParaRPr lang="nl-NL" dirty="0">
              <a:solidFill>
                <a:schemeClr val="tx1"/>
              </a:solidFill>
              <a:latin typeface="Arial" pitchFamily="34" charset="0"/>
              <a:cs typeface="Arial" pitchFamily="34" charset="0"/>
            </a:endParaRPr>
          </a:p>
        </p:txBody>
      </p:sp>
      <p:sp>
        <p:nvSpPr>
          <p:cNvPr id="4" name="Tijdelijke aanduiding voor tekst 3"/>
          <p:cNvSpPr>
            <a:spLocks noGrp="1"/>
          </p:cNvSpPr>
          <p:nvPr>
            <p:ph type="body" sz="half" idx="2"/>
          </p:nvPr>
        </p:nvSpPr>
        <p:spPr>
          <a:xfrm>
            <a:off x="4736592" y="1484784"/>
            <a:ext cx="3298784" cy="4170114"/>
          </a:xfrm>
        </p:spPr>
        <p:txBody>
          <a:bodyPr>
            <a:normAutofit fontScale="92500" lnSpcReduction="10000"/>
          </a:bodyPr>
          <a:lstStyle/>
          <a:p>
            <a:r>
              <a:rPr lang="nl-NL" b="1" dirty="0" smtClean="0">
                <a:latin typeface="Arial" pitchFamily="34" charset="0"/>
                <a:cs typeface="Arial" pitchFamily="34" charset="0"/>
              </a:rPr>
              <a:t>Zorgt voor een goede waterhuishouding , weerstand tegen stress en vorst, en zorgt voor een robuuste sterke plant. Heel belangrijk bij appels, peren, wortel en knolgewassen.</a:t>
            </a:r>
            <a:endParaRPr lang="nl-NL" dirty="0" smtClean="0">
              <a:latin typeface="Arial" pitchFamily="34" charset="0"/>
              <a:cs typeface="Arial" pitchFamily="34" charset="0"/>
            </a:endParaRPr>
          </a:p>
          <a:p>
            <a:r>
              <a:rPr lang="nl-NL" b="1" u="sng" dirty="0" smtClean="0">
                <a:latin typeface="Arial" pitchFamily="34" charset="0"/>
                <a:cs typeface="Arial" pitchFamily="34" charset="0"/>
              </a:rPr>
              <a:t>Te weinig</a:t>
            </a:r>
            <a:r>
              <a:rPr lang="nl-NL" b="1" dirty="0" smtClean="0">
                <a:latin typeface="Arial" pitchFamily="34" charset="0"/>
                <a:cs typeface="Arial" pitchFamily="34" charset="0"/>
              </a:rPr>
              <a:t> is direct zichtbaar aan de plant want dit gaat gepaard met het waterhuishouden en om weerstand op te bouwen voor een stevige plant. Deze 2 factoren hangen erg aan elkaar vast. Ook later zichtbaar door een slechte bewaarheid van de groenten en vrucht. Op te lossen door bijv. compost aan de grond toe te voegen. </a:t>
            </a:r>
            <a:endParaRPr lang="nl-NL" dirty="0" smtClean="0">
              <a:latin typeface="Arial" pitchFamily="34" charset="0"/>
              <a:cs typeface="Arial" pitchFamily="34" charset="0"/>
            </a:endParaRPr>
          </a:p>
          <a:p>
            <a:r>
              <a:rPr lang="nl-NL" b="1" u="sng" dirty="0" smtClean="0">
                <a:latin typeface="Arial" pitchFamily="34" charset="0"/>
                <a:cs typeface="Arial" pitchFamily="34" charset="0"/>
              </a:rPr>
              <a:t>Bij teveel</a:t>
            </a:r>
            <a:r>
              <a:rPr lang="nl-NL" b="1" dirty="0" smtClean="0">
                <a:latin typeface="Arial" pitchFamily="34" charset="0"/>
                <a:cs typeface="Arial" pitchFamily="34" charset="0"/>
              </a:rPr>
              <a:t>  zal direct het magnesium geblokkeerd worden.</a:t>
            </a:r>
            <a:endParaRPr lang="nl-NL" dirty="0" smtClean="0">
              <a:latin typeface="Arial" pitchFamily="34" charset="0"/>
              <a:cs typeface="Arial" pitchFamily="34" charset="0"/>
            </a:endParaRPr>
          </a:p>
          <a:p>
            <a:endParaRPr lang="nl-NL" dirty="0"/>
          </a:p>
        </p:txBody>
      </p:sp>
    </p:spTree>
    <p:extLst>
      <p:ext uri="{BB962C8B-B14F-4D97-AF65-F5344CB8AC3E}">
        <p14:creationId xmlns="" xmlns:p14="http://schemas.microsoft.com/office/powerpoint/2010/main" val="449821790"/>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marL="68580" indent="0">
              <a:buNone/>
            </a:pPr>
            <a:endParaRPr lang="nl-NL" sz="9600" b="1" dirty="0" smtClean="0"/>
          </a:p>
          <a:p>
            <a:pPr marL="68580" indent="0">
              <a:buNone/>
            </a:pPr>
            <a:r>
              <a:rPr lang="nl-NL" sz="9600" b="1" dirty="0"/>
              <a:t> </a:t>
            </a:r>
            <a:r>
              <a:rPr lang="nl-NL" sz="9600" b="1" dirty="0" smtClean="0"/>
              <a:t>Ca</a:t>
            </a:r>
            <a:endParaRPr lang="nl-NL" sz="9600" b="1" dirty="0"/>
          </a:p>
        </p:txBody>
      </p:sp>
      <p:sp>
        <p:nvSpPr>
          <p:cNvPr id="3" name="Titel 2"/>
          <p:cNvSpPr>
            <a:spLocks noGrp="1"/>
          </p:cNvSpPr>
          <p:nvPr>
            <p:ph type="title"/>
          </p:nvPr>
        </p:nvSpPr>
        <p:spPr>
          <a:xfrm>
            <a:off x="4788024" y="692696"/>
            <a:ext cx="3304572" cy="432048"/>
          </a:xfrm>
        </p:spPr>
        <p:txBody>
          <a:bodyPr>
            <a:normAutofit fontScale="90000"/>
          </a:bodyPr>
          <a:lstStyle/>
          <a:p>
            <a:pPr algn="ctr"/>
            <a:r>
              <a:rPr lang="nl-NL" dirty="0">
                <a:solidFill>
                  <a:schemeClr val="tx1"/>
                </a:solidFill>
                <a:latin typeface="Bookman Old Style" panose="02050604050505020204" pitchFamily="18" charset="0"/>
              </a:rPr>
              <a:t>C</a:t>
            </a:r>
            <a:r>
              <a:rPr lang="nl-NL" dirty="0" smtClean="0">
                <a:solidFill>
                  <a:schemeClr val="tx1"/>
                </a:solidFill>
                <a:latin typeface="Bookman Old Style" panose="02050604050505020204" pitchFamily="18" charset="0"/>
              </a:rPr>
              <a:t>alcium</a:t>
            </a:r>
            <a:endParaRPr lang="nl-NL" dirty="0">
              <a:solidFill>
                <a:schemeClr val="tx1"/>
              </a:solidFill>
              <a:latin typeface="Bookman Old Style" panose="02050604050505020204" pitchFamily="18" charset="0"/>
            </a:endParaRPr>
          </a:p>
        </p:txBody>
      </p:sp>
      <p:sp>
        <p:nvSpPr>
          <p:cNvPr id="4" name="Tijdelijke aanduiding voor tekst 3"/>
          <p:cNvSpPr>
            <a:spLocks noGrp="1"/>
          </p:cNvSpPr>
          <p:nvPr>
            <p:ph type="body" sz="half" idx="2"/>
          </p:nvPr>
        </p:nvSpPr>
        <p:spPr>
          <a:xfrm>
            <a:off x="4736592" y="1340768"/>
            <a:ext cx="3298784" cy="4314130"/>
          </a:xfrm>
        </p:spPr>
        <p:txBody>
          <a:bodyPr>
            <a:normAutofit fontScale="85000" lnSpcReduction="20000"/>
          </a:bodyPr>
          <a:lstStyle/>
          <a:p>
            <a:r>
              <a:rPr lang="nl-NL" sz="1900" b="1" dirty="0" smtClean="0">
                <a:latin typeface="Arial" pitchFamily="34" charset="0"/>
                <a:cs typeface="Arial" pitchFamily="34" charset="0"/>
              </a:rPr>
              <a:t>Dit mineraal wordt vaak verward met kalk maar dit is heel iets anders.</a:t>
            </a:r>
            <a:endParaRPr lang="nl-NL" sz="1900" dirty="0" smtClean="0">
              <a:latin typeface="Arial" pitchFamily="34" charset="0"/>
              <a:cs typeface="Arial" pitchFamily="34" charset="0"/>
            </a:endParaRPr>
          </a:p>
          <a:p>
            <a:r>
              <a:rPr lang="nl-NL" sz="1900" b="1" dirty="0" smtClean="0">
                <a:latin typeface="Arial" pitchFamily="34" charset="0"/>
                <a:cs typeface="Arial" pitchFamily="34" charset="0"/>
              </a:rPr>
              <a:t>Heel belangrijk voor de kieming en wortelgroei van de plant ook zorgt het voor een goede celstructuur en mooie vruchten. Ook belangrijk voor de bodemstructuur door zijn vormgeving. Dit mineraal kun je beter niet bij zuurminnende planten geven.</a:t>
            </a:r>
            <a:endParaRPr lang="nl-NL" sz="1900" dirty="0" smtClean="0">
              <a:latin typeface="Arial" pitchFamily="34" charset="0"/>
              <a:cs typeface="Arial" pitchFamily="34" charset="0"/>
            </a:endParaRPr>
          </a:p>
          <a:p>
            <a:r>
              <a:rPr lang="nl-NL" sz="1900" b="1" u="sng" dirty="0" smtClean="0">
                <a:latin typeface="Arial" pitchFamily="34" charset="0"/>
                <a:cs typeface="Arial" pitchFamily="34" charset="0"/>
              </a:rPr>
              <a:t>Te weinig   </a:t>
            </a:r>
            <a:r>
              <a:rPr lang="nl-NL" sz="1900" b="1" dirty="0" smtClean="0">
                <a:latin typeface="Arial" pitchFamily="34" charset="0"/>
                <a:cs typeface="Arial" pitchFamily="34" charset="0"/>
              </a:rPr>
              <a:t>bloemen blijven kleiner en de minst verdampende delen hebben het eerste een tekort dus groeiproblemen</a:t>
            </a:r>
            <a:endParaRPr lang="nl-NL" sz="1900" dirty="0" smtClean="0">
              <a:latin typeface="Arial" pitchFamily="34" charset="0"/>
              <a:cs typeface="Arial" pitchFamily="34" charset="0"/>
            </a:endParaRPr>
          </a:p>
          <a:p>
            <a:r>
              <a:rPr lang="nl-NL" sz="1900" b="1" u="sng" dirty="0" smtClean="0">
                <a:latin typeface="Arial" pitchFamily="34" charset="0"/>
                <a:cs typeface="Arial" pitchFamily="34" charset="0"/>
              </a:rPr>
              <a:t>Bij teveel </a:t>
            </a:r>
            <a:r>
              <a:rPr lang="nl-NL" sz="1900" b="1" dirty="0" smtClean="0">
                <a:latin typeface="Arial" pitchFamily="34" charset="0"/>
                <a:cs typeface="Arial" pitchFamily="34" charset="0"/>
              </a:rPr>
              <a:t> belemmert de opname van magnesium en ijzer.</a:t>
            </a:r>
            <a:endParaRPr lang="nl-NL" sz="1900" dirty="0" smtClean="0">
              <a:latin typeface="Arial" pitchFamily="34" charset="0"/>
              <a:cs typeface="Arial" pitchFamily="34" charset="0"/>
            </a:endParaRPr>
          </a:p>
          <a:p>
            <a:endParaRPr lang="nl-NL" dirty="0"/>
          </a:p>
        </p:txBody>
      </p:sp>
    </p:spTree>
    <p:extLst>
      <p:ext uri="{BB962C8B-B14F-4D97-AF65-F5344CB8AC3E}">
        <p14:creationId xmlns="" xmlns:p14="http://schemas.microsoft.com/office/powerpoint/2010/main" val="9464163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pPr marL="68580" indent="0">
              <a:buNone/>
            </a:pPr>
            <a:endParaRPr lang="nl-NL" sz="9600" dirty="0" smtClean="0"/>
          </a:p>
          <a:p>
            <a:pPr marL="68580" indent="0">
              <a:buNone/>
            </a:pPr>
            <a:r>
              <a:rPr lang="nl-NL" sz="9600" dirty="0"/>
              <a:t> </a:t>
            </a:r>
            <a:r>
              <a:rPr lang="nl-NL" sz="9600" b="1" dirty="0" smtClean="0"/>
              <a:t>Mg</a:t>
            </a:r>
            <a:endParaRPr lang="nl-NL" sz="9600" b="1" dirty="0"/>
          </a:p>
        </p:txBody>
      </p:sp>
      <p:sp>
        <p:nvSpPr>
          <p:cNvPr id="3" name="Titel 2"/>
          <p:cNvSpPr>
            <a:spLocks noGrp="1"/>
          </p:cNvSpPr>
          <p:nvPr>
            <p:ph type="title"/>
          </p:nvPr>
        </p:nvSpPr>
        <p:spPr>
          <a:xfrm>
            <a:off x="4788024" y="620688"/>
            <a:ext cx="3304572" cy="483534"/>
          </a:xfrm>
        </p:spPr>
        <p:txBody>
          <a:bodyPr>
            <a:normAutofit fontScale="90000"/>
          </a:bodyPr>
          <a:lstStyle/>
          <a:p>
            <a:pPr algn="ctr"/>
            <a:r>
              <a:rPr lang="nl-NL" dirty="0" smtClean="0">
                <a:solidFill>
                  <a:schemeClr val="tx1"/>
                </a:solidFill>
                <a:latin typeface="Arial" pitchFamily="34" charset="0"/>
                <a:cs typeface="Arial" pitchFamily="34" charset="0"/>
              </a:rPr>
              <a:t>Magnesium</a:t>
            </a:r>
            <a:endParaRPr lang="nl-NL" dirty="0">
              <a:solidFill>
                <a:schemeClr val="tx1"/>
              </a:solidFill>
              <a:latin typeface="Arial" pitchFamily="34" charset="0"/>
              <a:cs typeface="Arial" pitchFamily="34" charset="0"/>
            </a:endParaRPr>
          </a:p>
        </p:txBody>
      </p:sp>
      <p:sp>
        <p:nvSpPr>
          <p:cNvPr id="4" name="Tijdelijke aanduiding voor tekst 3"/>
          <p:cNvSpPr>
            <a:spLocks noGrp="1"/>
          </p:cNvSpPr>
          <p:nvPr>
            <p:ph type="body" sz="half" idx="2"/>
          </p:nvPr>
        </p:nvSpPr>
        <p:spPr>
          <a:xfrm>
            <a:off x="4736592" y="1196752"/>
            <a:ext cx="3298784" cy="4458146"/>
          </a:xfrm>
        </p:spPr>
        <p:txBody>
          <a:bodyPr>
            <a:normAutofit lnSpcReduction="10000"/>
          </a:bodyPr>
          <a:lstStyle/>
          <a:p>
            <a:r>
              <a:rPr lang="nl-NL" b="1" dirty="0" smtClean="0">
                <a:latin typeface="Arial" pitchFamily="34" charset="0"/>
                <a:cs typeface="Arial" pitchFamily="34" charset="0"/>
              </a:rPr>
              <a:t>Is een noodzakelijk mineraal voor de bladgroen. Hoe donkerder een plant hoe meer magnesium er in aanwezig is. Dit is onmisbaar bij het bladgroen want dit zet licht om in energie voor de plant. Dit heet </a:t>
            </a:r>
            <a:r>
              <a:rPr lang="nl-NL" b="1" dirty="0" err="1" smtClean="0">
                <a:latin typeface="Arial" pitchFamily="34" charset="0"/>
                <a:cs typeface="Arial" pitchFamily="34" charset="0"/>
              </a:rPr>
              <a:t>Fototsynthese</a:t>
            </a:r>
            <a:r>
              <a:rPr lang="nl-NL" b="1" dirty="0" smtClean="0">
                <a:latin typeface="Arial" pitchFamily="34" charset="0"/>
                <a:cs typeface="Arial" pitchFamily="34" charset="0"/>
              </a:rPr>
              <a:t>.</a:t>
            </a:r>
            <a:endParaRPr lang="nl-NL" dirty="0" smtClean="0">
              <a:latin typeface="Arial" pitchFamily="34" charset="0"/>
              <a:cs typeface="Arial" pitchFamily="34" charset="0"/>
            </a:endParaRPr>
          </a:p>
          <a:p>
            <a:r>
              <a:rPr lang="nl-NL" b="1" u="sng" dirty="0" smtClean="0">
                <a:latin typeface="Arial" pitchFamily="34" charset="0"/>
                <a:cs typeface="Arial" pitchFamily="34" charset="0"/>
              </a:rPr>
              <a:t>Bij te weinig</a:t>
            </a:r>
            <a:r>
              <a:rPr lang="nl-NL" b="1" dirty="0" smtClean="0">
                <a:latin typeface="Arial" pitchFamily="34" charset="0"/>
                <a:cs typeface="Arial" pitchFamily="34" charset="0"/>
              </a:rPr>
              <a:t> heb je versnelde afbraak van bladgroen, de oudere bladeren zullen verkleuren en de nerven blijven groen en later het gehele blad. Oplossing is </a:t>
            </a:r>
            <a:r>
              <a:rPr lang="nl-NL" b="1" dirty="0" err="1" smtClean="0">
                <a:latin typeface="Arial" pitchFamily="34" charset="0"/>
                <a:cs typeface="Arial" pitchFamily="34" charset="0"/>
              </a:rPr>
              <a:t>zeealgenkalk</a:t>
            </a:r>
            <a:r>
              <a:rPr lang="nl-NL" b="1" dirty="0" smtClean="0">
                <a:latin typeface="Arial" pitchFamily="34" charset="0"/>
                <a:cs typeface="Arial" pitchFamily="34" charset="0"/>
              </a:rPr>
              <a:t> toedienen.</a:t>
            </a:r>
            <a:endParaRPr lang="nl-NL" dirty="0" smtClean="0">
              <a:latin typeface="Arial" pitchFamily="34" charset="0"/>
              <a:cs typeface="Arial" pitchFamily="34" charset="0"/>
            </a:endParaRPr>
          </a:p>
          <a:p>
            <a:r>
              <a:rPr lang="nl-NL" b="1" u="sng" dirty="0" smtClean="0">
                <a:latin typeface="Arial" pitchFamily="34" charset="0"/>
                <a:cs typeface="Arial" pitchFamily="34" charset="0"/>
              </a:rPr>
              <a:t>Te veel </a:t>
            </a:r>
            <a:r>
              <a:rPr lang="nl-NL" b="1" dirty="0" smtClean="0">
                <a:latin typeface="Arial" pitchFamily="34" charset="0"/>
                <a:cs typeface="Arial" pitchFamily="34" charset="0"/>
              </a:rPr>
              <a:t> wordt de opname van calcium belemmert. </a:t>
            </a:r>
            <a:endParaRPr lang="nl-NL" dirty="0" smtClean="0">
              <a:latin typeface="Arial" pitchFamily="34" charset="0"/>
              <a:cs typeface="Arial" pitchFamily="34" charset="0"/>
            </a:endParaRPr>
          </a:p>
          <a:p>
            <a:r>
              <a:rPr lang="nl-NL" b="1" dirty="0" smtClean="0"/>
              <a:t> </a:t>
            </a:r>
            <a:endParaRPr lang="nl-NL" dirty="0" smtClean="0"/>
          </a:p>
          <a:p>
            <a:endParaRPr lang="nl-NL" dirty="0"/>
          </a:p>
        </p:txBody>
      </p:sp>
    </p:spTree>
    <p:extLst>
      <p:ext uri="{BB962C8B-B14F-4D97-AF65-F5344CB8AC3E}">
        <p14:creationId xmlns="" xmlns:p14="http://schemas.microsoft.com/office/powerpoint/2010/main" val="3806990061"/>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1052736"/>
            <a:ext cx="7024744" cy="1143000"/>
          </a:xfrm>
        </p:spPr>
        <p:txBody>
          <a:bodyPr/>
          <a:lstStyle/>
          <a:p>
            <a:r>
              <a:rPr lang="nl-NL" dirty="0" smtClean="0">
                <a:solidFill>
                  <a:schemeClr val="tx1"/>
                </a:solidFill>
                <a:latin typeface="Bookman Old Style" panose="02050604050505020204" pitchFamily="18" charset="0"/>
              </a:rPr>
              <a:t>Voedingsfouten herkennen</a:t>
            </a:r>
            <a:endParaRPr lang="nl-NL" dirty="0">
              <a:solidFill>
                <a:schemeClr val="tx1"/>
              </a:solidFill>
              <a:latin typeface="Bookman Old Style" panose="02050604050505020204" pitchFamily="18" charset="0"/>
            </a:endParaRPr>
          </a:p>
        </p:txBody>
      </p:sp>
      <p:pic>
        <p:nvPicPr>
          <p:cNvPr id="2054" name="Picture 6" descr="Afbeeldingsresultaat voor calciumgebrek tomaat"/>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36299" y="3068961"/>
            <a:ext cx="2774090" cy="2027806"/>
          </a:xfrm>
          <a:prstGeom prst="rect">
            <a:avLst/>
          </a:prstGeom>
          <a:noFill/>
          <a:extLst>
            <a:ext uri="{909E8E84-426E-40DD-AFC4-6F175D3DCCD1}">
              <a14:hiddenFill xmlns="" xmlns:a14="http://schemas.microsoft.com/office/drawing/2010/main">
                <a:solidFill>
                  <a:srgbClr val="FFFFFF"/>
                </a:solidFill>
              </a14:hiddenFill>
            </a:ext>
          </a:extLst>
        </p:spPr>
      </p:pic>
      <p:pic>
        <p:nvPicPr>
          <p:cNvPr id="2056" name="Picture 8" descr="Gerelateerde afbeeldi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331640" y="3068961"/>
            <a:ext cx="2520280" cy="202780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98669842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467544" y="854321"/>
            <a:ext cx="8208912" cy="48167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1" i="0" u="sng" strike="noStrike" cap="none" normalizeH="0" baseline="0" dirty="0" smtClean="0">
                <a:ln>
                  <a:noFill/>
                </a:ln>
                <a:solidFill>
                  <a:srgbClr val="FF0000"/>
                </a:solidFill>
                <a:effectLst/>
                <a:latin typeface="Calibri" pitchFamily="34" charset="0"/>
                <a:ea typeface="Calibri" pitchFamily="34" charset="0"/>
                <a:cs typeface="Times New Roman" pitchFamily="18" charset="0"/>
              </a:rPr>
              <a:t>Voedingsfouten herkennen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Aardappel </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nl-NL"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pleksgewijs</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zijn de planten lichtgroen en het blad vertoont naar boven gekruld blad. Te veel chloor aanwezig.</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Bij kaligebrek wordt onderste blad bruin.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Aardappel heeft graag P liever ook geen kalk extra geven.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Aardbei </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klein en weinig blad is gebrek aan 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Groot en dof blad is te veel aan 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Bonen</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kalkgebrek is lichtgroene bladeren, ze hebben graag P een extra gift beendermeel of P geeft goede resultaten. Bladeren </a:t>
            </a:r>
            <a:r>
              <a:rPr kumimoji="0" lang="nl-NL"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vleksgewijs</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verkleuren is een tekort aan  Mg. Geef dan </a:t>
            </a:r>
            <a:r>
              <a:rPr kumimoji="0" lang="nl-NL"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maerlkalk</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probleem opgelost.</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Komkommers</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hebben een goede compostbemesting nodig Het afsterven van de vrucht is een gebrek aan voedselgebrek.</a:t>
            </a: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539552" y="908183"/>
            <a:ext cx="8208912"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Kool</a:t>
            </a:r>
            <a:r>
              <a:rPr kumimoji="0" lang="nl-NL" sz="2000" b="1" i="0"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nl-NL" sz="2000" b="1" i="0" strike="noStrike" cap="none" normalizeH="0" baseline="0" dirty="0" smtClean="0">
                <a:ln>
                  <a:noFill/>
                </a:ln>
                <a:solidFill>
                  <a:schemeClr val="tx1"/>
                </a:solidFill>
                <a:effectLst/>
                <a:latin typeface="Calibri" pitchFamily="34" charset="0"/>
                <a:ea typeface="Calibri" pitchFamily="34" charset="0"/>
                <a:cs typeface="Times New Roman" pitchFamily="18" charset="0"/>
              </a:rPr>
              <a:t>geelgroene</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bladderen of een paarse schijn duidt op N gebrek . Bloedmeel of chilisalpeter geven en probleem is opgelost . Losse kroppen is een gebrek aan K.</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 zure grond is een vergrote kans op knolvoet.</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0" eaLnBrk="0" fontAlgn="base" hangingPunct="0">
              <a:spcBef>
                <a:spcPct val="0"/>
              </a:spcBef>
              <a:spcAft>
                <a:spcPct val="0"/>
              </a:spcAf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Sla  en Spinazie</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bleekgele plant is gebrek aan N . Bij  K gebrek zie je de bladeren </a:t>
            </a:r>
            <a:r>
              <a:rPr lang="nl-NL" sz="2000" b="1" dirty="0" smtClean="0">
                <a:latin typeface="Calibri" pitchFamily="34" charset="0"/>
                <a:ea typeface="Calibri" pitchFamily="34" charset="0"/>
                <a:cs typeface="Times New Roman" pitchFamily="18" charset="0"/>
              </a:rPr>
              <a:t>krullen </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 krijgen de onderste bladeren een bruine rand.</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Tomaten</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grote ingezonken bruine vlekken op de neus geeft een k gebrek aan. N gebrek  is een slechte groei en gele bladeren. Mg gebrek is zichtbaar aan de gekrulde bladeren.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Wortel </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bij N gebrek wordt het loof geel en later bruin.</a:t>
            </a: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hthoek 2"/>
          <p:cNvSpPr/>
          <p:nvPr/>
        </p:nvSpPr>
        <p:spPr>
          <a:xfrm>
            <a:off x="539552" y="1124744"/>
            <a:ext cx="3168352" cy="369332"/>
          </a:xfrm>
          <a:prstGeom prst="rect">
            <a:avLst/>
          </a:prstGeom>
        </p:spPr>
        <p:txBody>
          <a:bodyPr wrap="square">
            <a:spAutoFit/>
          </a:bodyPr>
          <a:lstStyle/>
          <a:p>
            <a:pPr lvl="0" fontAlgn="base">
              <a:spcBef>
                <a:spcPct val="0"/>
              </a:spcBef>
              <a:spcAft>
                <a:spcPct val="0"/>
              </a:spcAft>
            </a:pPr>
            <a:r>
              <a:rPr lang="nl-NL" b="1" u="sng" dirty="0" smtClean="0">
                <a:solidFill>
                  <a:srgbClr val="FF0000"/>
                </a:solidFill>
                <a:latin typeface="Calibri" pitchFamily="34" charset="0"/>
                <a:ea typeface="Calibri" pitchFamily="34" charset="0"/>
                <a:cs typeface="Times New Roman" pitchFamily="18" charset="0"/>
              </a:rPr>
              <a:t>Voedingsfouten herkennen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07904" y="476672"/>
            <a:ext cx="7024744" cy="3168352"/>
          </a:xfrm>
        </p:spPr>
        <p:txBody>
          <a:bodyPr/>
          <a:lstStyle/>
          <a:p>
            <a:r>
              <a:rPr lang="nl-NL" b="1" dirty="0" smtClean="0">
                <a:solidFill>
                  <a:schemeClr val="tx1"/>
                </a:solidFill>
                <a:latin typeface="Bookman Old Style" panose="02050604050505020204" pitchFamily="18" charset="0"/>
              </a:rPr>
              <a:t>Einde</a:t>
            </a:r>
            <a:endParaRPr lang="nl-NL" b="1" dirty="0">
              <a:solidFill>
                <a:schemeClr val="tx1"/>
              </a:solidFill>
              <a:latin typeface="Bookman Old Style" panose="02050604050505020204" pitchFamily="18" charset="0"/>
            </a:endParaRPr>
          </a:p>
        </p:txBody>
      </p:sp>
    </p:spTree>
    <p:extLst>
      <p:ext uri="{BB962C8B-B14F-4D97-AF65-F5344CB8AC3E}">
        <p14:creationId xmlns="" xmlns:p14="http://schemas.microsoft.com/office/powerpoint/2010/main" val="3886400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solidFill>
                  <a:schemeClr val="tx1"/>
                </a:solidFill>
                <a:latin typeface="Bookman Old Style" panose="02050604050505020204" pitchFamily="18" charset="0"/>
              </a:rPr>
              <a:t>Meststoffen  in de tuin.</a:t>
            </a:r>
            <a:endParaRPr lang="nl-NL" b="1" dirty="0">
              <a:solidFill>
                <a:schemeClr val="tx1"/>
              </a:solidFill>
              <a:latin typeface="Bookman Old Style" panose="02050604050505020204" pitchFamily="18" charset="0"/>
            </a:endParaRPr>
          </a:p>
        </p:txBody>
      </p:sp>
      <p:sp>
        <p:nvSpPr>
          <p:cNvPr id="3" name="Ondertitel 2"/>
          <p:cNvSpPr>
            <a:spLocks noGrp="1"/>
          </p:cNvSpPr>
          <p:nvPr>
            <p:ph type="subTitle" idx="1"/>
          </p:nvPr>
        </p:nvSpPr>
        <p:spPr/>
        <p:txBody>
          <a:bodyPr/>
          <a:lstStyle/>
          <a:p>
            <a:r>
              <a:rPr lang="nl-NL" dirty="0" smtClean="0">
                <a:latin typeface="Bookman Old Style" panose="02050604050505020204" pitchFamily="18" charset="0"/>
              </a:rPr>
              <a:t>Welke en waarom heb ik die nodig ?</a:t>
            </a:r>
            <a:endParaRPr lang="nl-NL" dirty="0">
              <a:latin typeface="Bookman Old Style" panose="02050604050505020204" pitchFamily="18" charset="0"/>
            </a:endParaRPr>
          </a:p>
        </p:txBody>
      </p:sp>
    </p:spTree>
    <p:extLst>
      <p:ext uri="{BB962C8B-B14F-4D97-AF65-F5344CB8AC3E}">
        <p14:creationId xmlns="" xmlns:p14="http://schemas.microsoft.com/office/powerpoint/2010/main" val="2793426570"/>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1"/>
                </a:solidFill>
                <a:latin typeface="Bookman Old Style" panose="02050604050505020204" pitchFamily="18" charset="0"/>
              </a:rPr>
              <a:t>PH</a:t>
            </a:r>
            <a:endParaRPr lang="nl-NL" b="1" dirty="0">
              <a:solidFill>
                <a:schemeClr val="tx1"/>
              </a:solidFill>
              <a:latin typeface="Bookman Old Style" panose="02050604050505020204" pitchFamily="18" charset="0"/>
            </a:endParaRPr>
          </a:p>
        </p:txBody>
      </p:sp>
      <p:sp>
        <p:nvSpPr>
          <p:cNvPr id="3" name="Tijdelijke aanduiding voor inhoud 2"/>
          <p:cNvSpPr>
            <a:spLocks noGrp="1"/>
          </p:cNvSpPr>
          <p:nvPr>
            <p:ph idx="1"/>
          </p:nvPr>
        </p:nvSpPr>
        <p:spPr>
          <a:xfrm>
            <a:off x="1043492" y="2780928"/>
            <a:ext cx="6777317" cy="3051701"/>
          </a:xfrm>
        </p:spPr>
        <p:txBody>
          <a:bodyPr/>
          <a:lstStyle/>
          <a:p>
            <a:r>
              <a:rPr lang="nl-NL" dirty="0" smtClean="0">
                <a:latin typeface="Bookman Old Style" panose="02050604050505020204" pitchFamily="18" charset="0"/>
              </a:rPr>
              <a:t>Wat doet het en waarom is het nodig .</a:t>
            </a:r>
            <a:endParaRPr lang="nl-NL" dirty="0">
              <a:latin typeface="Bookman Old Style" panose="02050604050505020204" pitchFamily="18" charset="0"/>
            </a:endParaRPr>
          </a:p>
        </p:txBody>
      </p:sp>
      <p:pic>
        <p:nvPicPr>
          <p:cNvPr id="1026" name="Picture 2" descr="Afbeeldingsresultaat voor zuurtegraad"/>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19672" y="3284984"/>
            <a:ext cx="5809944" cy="2556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309913391"/>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611560" y="643622"/>
            <a:ext cx="8064896"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3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PH</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Afhankelijk van de  grondsoort</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Klei heeft veel minder kalk nodig dan zandgrond</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Zuurtegraad</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 is zuur</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14 is basisch</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6.5  is optimaal voor de meeste planten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Als de grond te zuur is kan het niet alle meststoffen optimaal benutten dus  meer verkwisting en uitspoeling.</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Bekalken : nodig bij opbouw van plantenweefsel.. bij te weinig kalk lichtgroene bladverkleuring..  te veel kalk dan slechte opname Calcium en Magnesium gemiddeld nodig </a:t>
            </a: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1kg/10m2</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Dolokal</a:t>
            </a: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 werkt langzaam  (voorjaar)</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Fossiele kalk werkt sneller en is zachter voor de plant.</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Maerlkalk</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komt uit de zee en kan een paar keer per jaar als bladvoeding gegeven worden, ook bevorderlijk voor de smaakvorming en houdbaarheid van het gewas.</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Kalk en </a:t>
            </a: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N </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gaan niet samen de</a:t>
            </a: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 N</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wordt teniet gedaan.</a:t>
            </a: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solidFill>
                  <a:schemeClr val="tx1"/>
                </a:solidFill>
                <a:latin typeface="Bookman Old Style" panose="02050604050505020204" pitchFamily="18" charset="0"/>
              </a:rPr>
              <a:t>B</a:t>
            </a:r>
            <a:r>
              <a:rPr lang="nl-NL" b="1" dirty="0" smtClean="0">
                <a:solidFill>
                  <a:schemeClr val="tx1"/>
                </a:solidFill>
                <a:latin typeface="Bookman Old Style" panose="02050604050505020204" pitchFamily="18" charset="0"/>
              </a:rPr>
              <a:t>emesting</a:t>
            </a:r>
            <a:endParaRPr lang="nl-NL" b="1" dirty="0">
              <a:solidFill>
                <a:schemeClr val="tx1"/>
              </a:solidFill>
              <a:latin typeface="Bookman Old Style" panose="02050604050505020204" pitchFamily="18" charset="0"/>
            </a:endParaRPr>
          </a:p>
        </p:txBody>
      </p:sp>
      <p:sp>
        <p:nvSpPr>
          <p:cNvPr id="3" name="Tijdelijke aanduiding voor inhoud 2"/>
          <p:cNvSpPr>
            <a:spLocks noGrp="1"/>
          </p:cNvSpPr>
          <p:nvPr>
            <p:ph idx="1"/>
          </p:nvPr>
        </p:nvSpPr>
        <p:spPr>
          <a:xfrm>
            <a:off x="1043608" y="2780928"/>
            <a:ext cx="6777317" cy="2473500"/>
          </a:xfrm>
        </p:spPr>
        <p:txBody>
          <a:bodyPr/>
          <a:lstStyle/>
          <a:p>
            <a:r>
              <a:rPr lang="nl-NL" dirty="0" smtClean="0">
                <a:latin typeface="Arial" pitchFamily="34" charset="0"/>
                <a:cs typeface="Arial" pitchFamily="34" charset="0"/>
              </a:rPr>
              <a:t>Organische</a:t>
            </a:r>
          </a:p>
          <a:p>
            <a:endParaRPr lang="nl-NL" dirty="0" smtClean="0">
              <a:latin typeface="Bookman Old Style" panose="02050604050505020204" pitchFamily="18" charset="0"/>
            </a:endParaRPr>
          </a:p>
          <a:p>
            <a:r>
              <a:rPr lang="nl-NL" dirty="0">
                <a:latin typeface="Arial" pitchFamily="34" charset="0"/>
                <a:cs typeface="Arial" pitchFamily="34" charset="0"/>
              </a:rPr>
              <a:t>A</a:t>
            </a:r>
            <a:r>
              <a:rPr lang="nl-NL" dirty="0" smtClean="0">
                <a:latin typeface="Arial" pitchFamily="34" charset="0"/>
                <a:cs typeface="Arial" pitchFamily="34" charset="0"/>
              </a:rPr>
              <a:t>norganische</a:t>
            </a:r>
            <a:endParaRPr lang="nl-NL" dirty="0">
              <a:latin typeface="Arial" pitchFamily="34" charset="0"/>
              <a:cs typeface="Arial" pitchFamily="34" charset="0"/>
            </a:endParaRPr>
          </a:p>
        </p:txBody>
      </p:sp>
    </p:spTree>
    <p:extLst>
      <p:ext uri="{BB962C8B-B14F-4D97-AF65-F5344CB8AC3E}">
        <p14:creationId xmlns="" xmlns:p14="http://schemas.microsoft.com/office/powerpoint/2010/main" val="131949218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1"/>
                </a:solidFill>
                <a:latin typeface="Bookman Old Style" panose="02050604050505020204" pitchFamily="18" charset="0"/>
              </a:rPr>
              <a:t>Organische meststoffen</a:t>
            </a:r>
            <a:endParaRPr lang="nl-NL" b="1" dirty="0">
              <a:solidFill>
                <a:schemeClr val="tx1"/>
              </a:solidFill>
              <a:latin typeface="Bookman Old Style" panose="02050604050505020204" pitchFamily="18" charset="0"/>
            </a:endParaRPr>
          </a:p>
        </p:txBody>
      </p:sp>
      <p:pic>
        <p:nvPicPr>
          <p:cNvPr id="4098" name="Picture 2"/>
          <p:cNvPicPr>
            <a:picLocks noGrp="1" noChangeAspect="1" noChangeArrowheads="1"/>
          </p:cNvPicPr>
          <p:nvPr>
            <p:ph sz="quarter" idx="13"/>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19238" y="3136106"/>
            <a:ext cx="2466975" cy="18478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4099" name="Picture 3"/>
          <p:cNvPicPr>
            <a:picLocks noGrp="1" noChangeAspect="1" noChangeArrowheads="1"/>
          </p:cNvPicPr>
          <p:nvPr>
            <p:ph sz="quarter" idx="14"/>
          </p:nvPr>
        </p:nvPicPr>
        <p:blipFill>
          <a:blip r:embed="rId3" cstate="print">
            <a:extLst>
              <a:ext uri="{28A0092B-C50C-407E-A947-70E740481C1C}">
                <a14:useLocalDpi xmlns="" xmlns:a14="http://schemas.microsoft.com/office/drawing/2010/main" val="0"/>
              </a:ext>
            </a:extLst>
          </a:blip>
          <a:srcRect/>
          <a:stretch>
            <a:fillRect/>
          </a:stretch>
        </p:blipFill>
        <p:spPr bwMode="auto">
          <a:xfrm>
            <a:off x="5148064" y="3140968"/>
            <a:ext cx="2619375" cy="1800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622640569"/>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467544" y="1459249"/>
            <a:ext cx="828092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3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Organische meststoffen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Uit organisch materiaal : koemest , bladafval e.d.</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wordt in de grond afgebroken door wormen en bacteriën .</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Voordeel:</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Verbetert  de grond</a:t>
            </a: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zodat de verhouding tussen lucht water en voedingsstoffen optimaal is .</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minimale uitspoeling.</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Werkt langzamer als meststof dus een geleidelijke groei van de plant. </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Nadeel:</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Ruig materiaal (stro) trekt veel schadelijke insecten aan en daarom niet zo geschikt voor wortelgroenten.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Bij intensief gebruik er veel N vrij en niet optimaal voor peulgewassen.</a:t>
            </a:r>
            <a:endParaRPr kumimoji="0" lang="nl-NL"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Slechte controle op wat je geeft aan N P K.</a:t>
            </a:r>
            <a:endParaRPr kumimoji="0" lang="nl-N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solidFill>
                  <a:schemeClr val="tx1"/>
                </a:solidFill>
                <a:latin typeface="Bookman Old Style" panose="02050604050505020204" pitchFamily="18" charset="0"/>
              </a:rPr>
              <a:t>Anorganische meststoffen</a:t>
            </a:r>
            <a:endParaRPr lang="nl-NL" b="1" dirty="0">
              <a:solidFill>
                <a:schemeClr val="tx1"/>
              </a:solidFill>
              <a:latin typeface="Bookman Old Style" panose="02050604050505020204" pitchFamily="18" charset="0"/>
            </a:endParaRPr>
          </a:p>
        </p:txBody>
      </p:sp>
      <p:sp>
        <p:nvSpPr>
          <p:cNvPr id="3" name="Tijdelijke aanduiding voor tekst 2"/>
          <p:cNvSpPr>
            <a:spLocks noGrp="1"/>
          </p:cNvSpPr>
          <p:nvPr>
            <p:ph type="body" idx="1"/>
          </p:nvPr>
        </p:nvSpPr>
        <p:spPr/>
        <p:txBody>
          <a:bodyPr/>
          <a:lstStyle/>
          <a:p>
            <a:r>
              <a:rPr lang="nl-NL" b="0" dirty="0" smtClean="0">
                <a:solidFill>
                  <a:schemeClr val="tx1"/>
                </a:solidFill>
                <a:latin typeface="Bookman Old Style" panose="02050604050505020204" pitchFamily="18" charset="0"/>
              </a:rPr>
              <a:t>N P K   12-10-18</a:t>
            </a:r>
            <a:endParaRPr lang="nl-NL" b="0" dirty="0">
              <a:solidFill>
                <a:schemeClr val="tx1"/>
              </a:solidFill>
              <a:latin typeface="Bookman Old Style" panose="02050604050505020204" pitchFamily="18" charset="0"/>
            </a:endParaRPr>
          </a:p>
        </p:txBody>
      </p:sp>
      <p:sp>
        <p:nvSpPr>
          <p:cNvPr id="5" name="Tijdelijke aanduiding voor tekst 4"/>
          <p:cNvSpPr>
            <a:spLocks noGrp="1"/>
          </p:cNvSpPr>
          <p:nvPr>
            <p:ph type="body" sz="quarter" idx="3"/>
          </p:nvPr>
        </p:nvSpPr>
        <p:spPr/>
        <p:txBody>
          <a:bodyPr/>
          <a:lstStyle/>
          <a:p>
            <a:r>
              <a:rPr lang="nl-NL" b="0" dirty="0" smtClean="0">
                <a:solidFill>
                  <a:schemeClr val="tx1"/>
                </a:solidFill>
                <a:latin typeface="Bookman Old Style" panose="02050604050505020204" pitchFamily="18" charset="0"/>
              </a:rPr>
              <a:t>NITROPHOSKA</a:t>
            </a:r>
            <a:endParaRPr lang="nl-NL" b="0" dirty="0">
              <a:solidFill>
                <a:schemeClr val="tx1"/>
              </a:solidFill>
              <a:latin typeface="Bookman Old Style" panose="02050604050505020204" pitchFamily="18" charset="0"/>
            </a:endParaRPr>
          </a:p>
        </p:txBody>
      </p:sp>
      <p:pic>
        <p:nvPicPr>
          <p:cNvPr id="3074" name="Picture 2"/>
          <p:cNvPicPr>
            <a:picLocks noGrp="1" noChangeAspect="1" noChangeArrowheads="1"/>
          </p:cNvPicPr>
          <p:nvPr>
            <p:ph sz="half" idx="2"/>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17650" y="3463925"/>
            <a:ext cx="2466975" cy="18573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075" name="Picture 3"/>
          <p:cNvPicPr>
            <a:picLocks noGrp="1" noChangeAspect="1" noChangeArrowheads="1"/>
          </p:cNvPicPr>
          <p:nvPr>
            <p:ph sz="quarter" idx="4"/>
          </p:nvPr>
        </p:nvPicPr>
        <p:blipFill>
          <a:blip r:embed="rId3" cstate="print">
            <a:extLst>
              <a:ext uri="{28A0092B-C50C-407E-A947-70E740481C1C}">
                <a14:useLocalDpi xmlns="" xmlns:a14="http://schemas.microsoft.com/office/drawing/2010/main" val="0"/>
              </a:ext>
            </a:extLst>
          </a:blip>
          <a:srcRect/>
          <a:stretch>
            <a:fillRect/>
          </a:stretch>
        </p:blipFill>
        <p:spPr bwMode="auto">
          <a:xfrm>
            <a:off x="5045075" y="3521075"/>
            <a:ext cx="2619375" cy="17430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3250713721"/>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467544" y="512909"/>
            <a:ext cx="8208912"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Anorganische meststoffen</a:t>
            </a:r>
            <a:endParaRPr kumimoji="0" lang="nl-NL"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sng" strike="noStrike" cap="none" normalizeH="0" baseline="0" dirty="0" smtClean="0">
                <a:ln>
                  <a:noFill/>
                </a:ln>
                <a:solidFill>
                  <a:schemeClr val="tx1"/>
                </a:solidFill>
                <a:effectLst/>
                <a:latin typeface="Arial" pitchFamily="34" charset="0"/>
                <a:ea typeface="Calibri" pitchFamily="34" charset="0"/>
                <a:cs typeface="Arial" pitchFamily="34" charset="0"/>
              </a:rPr>
              <a:t>Beter bekend als kunstmest</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sng" strike="noStrike" cap="none" normalizeH="0" baseline="0" dirty="0" smtClean="0">
                <a:ln>
                  <a:noFill/>
                </a:ln>
                <a:solidFill>
                  <a:schemeClr val="tx1"/>
                </a:solidFill>
                <a:effectLst/>
                <a:latin typeface="Arial" pitchFamily="34" charset="0"/>
                <a:ea typeface="Calibri" pitchFamily="34" charset="0"/>
                <a:cs typeface="Arial" pitchFamily="34" charset="0"/>
              </a:rPr>
              <a:t>Voordeel :</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Makkelijk toe te dienen</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Gehalte precies bekend</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Werkt snel ( groei explosie )</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sng" strike="noStrike" cap="none" normalizeH="0" baseline="0" dirty="0" smtClean="0">
                <a:ln>
                  <a:noFill/>
                </a:ln>
                <a:solidFill>
                  <a:schemeClr val="tx1"/>
                </a:solidFill>
                <a:effectLst/>
                <a:latin typeface="Arial" pitchFamily="34" charset="0"/>
                <a:ea typeface="Calibri" pitchFamily="34" charset="0"/>
                <a:cs typeface="Arial" pitchFamily="34" charset="0"/>
              </a:rPr>
              <a:t> Nadeel :</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Meer uitspoeling</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Kortere werking</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Geen stimulans voor het bodemleven</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Geen structuurverbetering van de bodem</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Wel nog humus toedienen want het humusgehalte word aanzienlijk minder. En dus zal er een minder actief bodemleven plaatsvinden, grotere kans op uitspoelen van voedingselementen.</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Enkelvoudige meststoffen</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Meervoudige meststoffen</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De bekendste is wellicht 12-10-18 chloorarme meststof.</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Deze getallen staan voor de percentages van de samenstelling .</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Nitrophoska</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Heeft een uitgebreidere samenstelling van meststoffen door de uitbreiding van enkele spoorelementen.</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De kleur die het heeft is alleen voor de herkenning voor de gebruiker. Heeft geen enkele waarde veder.</a:t>
            </a:r>
            <a:endParaRPr kumimoji="0" lang="nl-NL"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1047</Words>
  <Application>Microsoft Office PowerPoint</Application>
  <PresentationFormat>Diavoorstelling (4:3)</PresentationFormat>
  <Paragraphs>113</Paragraphs>
  <Slides>18</Slides>
  <Notes>0</Notes>
  <HiddenSlides>0</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Austin</vt:lpstr>
      <vt:lpstr>Ton de Jong</vt:lpstr>
      <vt:lpstr>Meststoffen  in de tuin.</vt:lpstr>
      <vt:lpstr>PH</vt:lpstr>
      <vt:lpstr>Dia 4</vt:lpstr>
      <vt:lpstr>Bemesting</vt:lpstr>
      <vt:lpstr>Organische meststoffen</vt:lpstr>
      <vt:lpstr>Dia 7</vt:lpstr>
      <vt:lpstr>Anorganische meststoffen</vt:lpstr>
      <vt:lpstr>Dia 9</vt:lpstr>
      <vt:lpstr>     Stikstof</vt:lpstr>
      <vt:lpstr>            Fosfor</vt:lpstr>
      <vt:lpstr>         Kalium</vt:lpstr>
      <vt:lpstr>Calcium</vt:lpstr>
      <vt:lpstr>Magnesium</vt:lpstr>
      <vt:lpstr>Voedingsfouten herkennen</vt:lpstr>
      <vt:lpstr>Dia 16</vt:lpstr>
      <vt:lpstr>Dia 17</vt:lpstr>
      <vt:lpstr>Einde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Meststoffen  in de tuin.</dc:title>
  <dc:creator>Ton en Miranda</dc:creator>
  <cp:lastModifiedBy>Toon</cp:lastModifiedBy>
  <cp:revision>26</cp:revision>
  <dcterms:created xsi:type="dcterms:W3CDTF">2017-01-10T12:12:20Z</dcterms:created>
  <dcterms:modified xsi:type="dcterms:W3CDTF">2017-02-10T14:34:10Z</dcterms:modified>
</cp:coreProperties>
</file>